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6" r:id="rId1"/>
    <p:sldMasterId id="2147483706" r:id="rId2"/>
    <p:sldMasterId id="2147483712" r:id="rId3"/>
    <p:sldMasterId id="2147483724" r:id="rId4"/>
  </p:sldMasterIdLst>
  <p:notesMasterIdLst>
    <p:notesMasterId r:id="rId20"/>
  </p:notesMasterIdLst>
  <p:handoutMasterIdLst>
    <p:handoutMasterId r:id="rId21"/>
  </p:handoutMasterIdLst>
  <p:sldIdLst>
    <p:sldId id="446" r:id="rId5"/>
    <p:sldId id="459" r:id="rId6"/>
    <p:sldId id="471" r:id="rId7"/>
    <p:sldId id="472" r:id="rId8"/>
    <p:sldId id="461" r:id="rId9"/>
    <p:sldId id="473" r:id="rId10"/>
    <p:sldId id="470" r:id="rId11"/>
    <p:sldId id="467" r:id="rId12"/>
    <p:sldId id="474" r:id="rId13"/>
    <p:sldId id="462" r:id="rId14"/>
    <p:sldId id="475" r:id="rId15"/>
    <p:sldId id="463" r:id="rId16"/>
    <p:sldId id="464" r:id="rId17"/>
    <p:sldId id="465" r:id="rId18"/>
    <p:sldId id="4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6ECF19-BE9E-4549-9451-DB59C5D5945A}" v="342" dt="2022-06-14T02:48:09.2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50"/>
  </p:normalViewPr>
  <p:slideViewPr>
    <p:cSldViewPr snapToGrid="0">
      <p:cViewPr>
        <p:scale>
          <a:sx n="95" d="100"/>
          <a:sy n="95" d="100"/>
        </p:scale>
        <p:origin x="144" y="720"/>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6/13/2022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6/13/2022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10</a:t>
            </a:fld>
            <a:endParaRPr lang="en-US" dirty="0"/>
          </a:p>
        </p:txBody>
      </p:sp>
    </p:spTree>
    <p:extLst>
      <p:ext uri="{BB962C8B-B14F-4D97-AF65-F5344CB8AC3E}">
        <p14:creationId xmlns:p14="http://schemas.microsoft.com/office/powerpoint/2010/main" val="21215305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2643790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2669300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12</a:t>
            </a:fld>
            <a:endParaRPr lang="en-US" dirty="0"/>
          </a:p>
        </p:txBody>
      </p:sp>
    </p:spTree>
    <p:extLst>
      <p:ext uri="{BB962C8B-B14F-4D97-AF65-F5344CB8AC3E}">
        <p14:creationId xmlns:p14="http://schemas.microsoft.com/office/powerpoint/2010/main" val="38521891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13</a:t>
            </a:fld>
            <a:endParaRPr lang="en-US" dirty="0"/>
          </a:p>
        </p:txBody>
      </p:sp>
    </p:spTree>
    <p:extLst>
      <p:ext uri="{BB962C8B-B14F-4D97-AF65-F5344CB8AC3E}">
        <p14:creationId xmlns:p14="http://schemas.microsoft.com/office/powerpoint/2010/main" val="4214712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14</a:t>
            </a:fld>
            <a:endParaRPr lang="en-US" dirty="0"/>
          </a:p>
        </p:txBody>
      </p:sp>
    </p:spTree>
    <p:extLst>
      <p:ext uri="{BB962C8B-B14F-4D97-AF65-F5344CB8AC3E}">
        <p14:creationId xmlns:p14="http://schemas.microsoft.com/office/powerpoint/2010/main" val="40217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323160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3124150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2851056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1704735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4084167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7</a:t>
            </a:fld>
            <a:endParaRPr lang="en-US" dirty="0"/>
          </a:p>
        </p:txBody>
      </p:sp>
    </p:spTree>
    <p:extLst>
      <p:ext uri="{BB962C8B-B14F-4D97-AF65-F5344CB8AC3E}">
        <p14:creationId xmlns:p14="http://schemas.microsoft.com/office/powerpoint/2010/main" val="3108152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8</a:t>
            </a:fld>
            <a:endParaRPr lang="en-US" dirty="0"/>
          </a:p>
        </p:txBody>
      </p:sp>
    </p:spTree>
    <p:extLst>
      <p:ext uri="{BB962C8B-B14F-4D97-AF65-F5344CB8AC3E}">
        <p14:creationId xmlns:p14="http://schemas.microsoft.com/office/powerpoint/2010/main" val="1305511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9</a:t>
            </a:fld>
            <a:endParaRPr lang="en-US" dirty="0"/>
          </a:p>
        </p:txBody>
      </p:sp>
    </p:spTree>
    <p:extLst>
      <p:ext uri="{BB962C8B-B14F-4D97-AF65-F5344CB8AC3E}">
        <p14:creationId xmlns:p14="http://schemas.microsoft.com/office/powerpoint/2010/main" val="2961700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6/13/2022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6/13/2022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6/13/2022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6/13/2022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10.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10.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1.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12.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jpeg"/><Relationship Id="rId4" Type="http://schemas.microsoft.com/office/2007/relationships/hdphoto" Target="../media/hdphoto7.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archive.ics.uci.edu/ml/datasets/wine+quality" TargetMode="External"/><Relationship Id="rId5" Type="http://schemas.openxmlformats.org/officeDocument/2006/relationships/hyperlink" Target="http://www3.dsi.uminho.pt/pcortez" TargetMode="External"/><Relationship Id="rId4" Type="http://schemas.microsoft.com/office/2007/relationships/hdphoto" Target="../media/hdphoto8.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9.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biLevel thresh="75000"/>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pic>
        <p:nvPicPr>
          <p:cNvPr id="2052" name="Picture 4">
            <a:extLst>
              <a:ext uri="{FF2B5EF4-FFF2-40B4-BE49-F238E27FC236}">
                <a16:creationId xmlns:a16="http://schemas.microsoft.com/office/drawing/2014/main" id="{7BFD3684-B06B-DB8A-3D1D-98055F4CA7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0112" y="4722"/>
            <a:ext cx="11470341" cy="716896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7078658" y="3429000"/>
            <a:ext cx="5123778" cy="1841872"/>
          </a:xfrm>
        </p:spPr>
        <p:txBody>
          <a:bodyPr anchor="t" anchorCtr="0">
            <a:normAutofit/>
          </a:bodyPr>
          <a:lstStyle/>
          <a:p>
            <a:r>
              <a:rPr lang="en-US" dirty="0"/>
              <a:t>Red Wine Quality </a:t>
            </a:r>
            <a:br>
              <a:rPr lang="en-US" dirty="0"/>
            </a:br>
            <a:r>
              <a:rPr lang="en-US" dirty="0"/>
              <a:t>Predictors</a:t>
            </a:r>
            <a:br>
              <a:rPr lang="en-US" dirty="0"/>
            </a:br>
            <a:r>
              <a:rPr lang="en-US" sz="2800" dirty="0"/>
              <a:t>by The Three Musketeers</a:t>
            </a:r>
            <a:endParaRPr lang="en-US" dirty="0"/>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Wrangle data / Recode quality</a:t>
            </a:r>
          </a:p>
          <a:p>
            <a:r>
              <a:rPr lang="en-US" dirty="0">
                <a:solidFill>
                  <a:schemeClr val="bg1"/>
                </a:solidFill>
                <a:cs typeface="Segoe UI"/>
              </a:rPr>
              <a:t>Tried stepwise binary logistic regression, results messy</a:t>
            </a:r>
          </a:p>
          <a:p>
            <a:r>
              <a:rPr lang="en-US" dirty="0">
                <a:solidFill>
                  <a:schemeClr val="bg1"/>
                </a:solidFill>
                <a:cs typeface="Segoe UI"/>
              </a:rPr>
              <a:t>Ordinal Logistic Regression / Confusion matrix</a:t>
            </a:r>
          </a:p>
          <a:p>
            <a:r>
              <a:rPr lang="en-US" dirty="0">
                <a:solidFill>
                  <a:schemeClr val="bg1"/>
                </a:solidFill>
                <a:cs typeface="Segoe UI"/>
              </a:rPr>
              <a:t>Second half:</a:t>
            </a:r>
          </a:p>
          <a:p>
            <a:pPr lvl="1"/>
            <a:r>
              <a:rPr lang="en-US" dirty="0">
                <a:solidFill>
                  <a:schemeClr val="bg1"/>
                </a:solidFill>
                <a:cs typeface="Segoe UI"/>
              </a:rPr>
              <a:t>Tried </a:t>
            </a:r>
            <a:r>
              <a:rPr lang="en-US" dirty="0" err="1">
                <a:solidFill>
                  <a:schemeClr val="bg1"/>
                </a:solidFill>
                <a:cs typeface="Segoe UI"/>
              </a:rPr>
              <a:t>KMeans</a:t>
            </a:r>
            <a:r>
              <a:rPr lang="en-US" dirty="0">
                <a:solidFill>
                  <a:schemeClr val="bg1"/>
                </a:solidFill>
                <a:cs typeface="Segoe UI"/>
              </a:rPr>
              <a:t> with original analysis</a:t>
            </a:r>
          </a:p>
          <a:p>
            <a:pPr lvl="1"/>
            <a:r>
              <a:rPr lang="en-US" dirty="0">
                <a:solidFill>
                  <a:schemeClr val="bg1"/>
                </a:solidFill>
                <a:cs typeface="Segoe UI"/>
              </a:rPr>
              <a:t>Went with LDA with other first analysis</a:t>
            </a:r>
            <a:endParaRPr lang="en-US" dirty="0">
              <a:solidFill>
                <a:schemeClr val="bg1"/>
              </a:solidFill>
            </a:endParaRPr>
          </a:p>
          <a:p>
            <a:pPr marL="0" indent="0">
              <a:buNone/>
            </a:pPr>
            <a:endParaRPr lang="en-US" dirty="0">
              <a:solidFill>
                <a:schemeClr val="bg1"/>
              </a:solidFill>
              <a:cs typeface="Segoe UI"/>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10619457" cy="877824"/>
          </a:xfrm>
        </p:spPr>
        <p:txBody>
          <a:bodyPr>
            <a:normAutofit/>
          </a:bodyPr>
          <a:lstStyle/>
          <a:p>
            <a:r>
              <a:rPr lang="en-US" b="1" dirty="0"/>
              <a:t>METHODS</a:t>
            </a:r>
            <a:endParaRPr lang="en-US" dirty="0"/>
          </a:p>
        </p:txBody>
      </p:sp>
    </p:spTree>
    <p:extLst>
      <p:ext uri="{BB962C8B-B14F-4D97-AF65-F5344CB8AC3E}">
        <p14:creationId xmlns:p14="http://schemas.microsoft.com/office/powerpoint/2010/main" val="2796356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cs typeface="Segoe UI"/>
            </a:endParaRPr>
          </a:p>
          <a:p>
            <a:r>
              <a:rPr lang="en-US" dirty="0">
                <a:solidFill>
                  <a:schemeClr val="bg1"/>
                </a:solidFill>
              </a:rPr>
              <a:t>You also want to paint a picture of what your data is like. Include details such as:</a:t>
            </a:r>
          </a:p>
          <a:p>
            <a:pPr marL="742950" lvl="1" indent="-285750"/>
            <a:r>
              <a:rPr lang="en-US" dirty="0">
                <a:solidFill>
                  <a:schemeClr val="bg1"/>
                </a:solidFill>
                <a:ea typeface="+mn-lt"/>
                <a:cs typeface="+mn-lt"/>
              </a:rPr>
              <a:t>Density, Chlorides, Volatile Acidity, &amp; pH top variables</a:t>
            </a:r>
            <a:endParaRPr lang="en-US" dirty="0">
              <a:solidFill>
                <a:schemeClr val="bg1"/>
              </a:solidFill>
            </a:endParaRPr>
          </a:p>
          <a:p>
            <a:pPr marL="742950" lvl="1" indent="-285750"/>
            <a:r>
              <a:rPr lang="en-US" dirty="0">
                <a:solidFill>
                  <a:schemeClr val="bg1"/>
                </a:solidFill>
                <a:ea typeface="+mn-lt"/>
                <a:cs typeface="+mn-lt"/>
              </a:rPr>
              <a:t>1599 cases, which will further reduce to 1143 cases once the data is cleaned and wrangled</a:t>
            </a:r>
          </a:p>
          <a:p>
            <a:r>
              <a:rPr lang="en-US" dirty="0">
                <a:solidFill>
                  <a:schemeClr val="bg1"/>
                </a:solidFill>
              </a:rPr>
              <a:t>The methods section should only be a few slides, and </a:t>
            </a:r>
            <a:r>
              <a:rPr lang="en-US" b="1" dirty="0">
                <a:solidFill>
                  <a:schemeClr val="bg1"/>
                </a:solidFill>
              </a:rPr>
              <a:t>should not</a:t>
            </a:r>
            <a:r>
              <a:rPr lang="en-US" dirty="0">
                <a:solidFill>
                  <a:schemeClr val="bg1"/>
                </a:solidFill>
              </a:rPr>
              <a:t> include any code. You are presenting to a wide, non-data science audience, and thus should not go into a lot of detail.</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10619457" cy="877824"/>
          </a:xfrm>
        </p:spPr>
        <p:txBody>
          <a:bodyPr>
            <a:normAutofit/>
          </a:bodyPr>
          <a:lstStyle/>
          <a:p>
            <a:r>
              <a:rPr lang="en-US" b="1" dirty="0"/>
              <a:t>METHODS</a:t>
            </a:r>
            <a:endParaRPr lang="en-US" dirty="0"/>
          </a:p>
        </p:txBody>
      </p:sp>
    </p:spTree>
    <p:extLst>
      <p:ext uri="{BB962C8B-B14F-4D97-AF65-F5344CB8AC3E}">
        <p14:creationId xmlns:p14="http://schemas.microsoft.com/office/powerpoint/2010/main" val="3102744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results section will be the meat of your presentation. You should divide your results section into parts by evaluation question, so that you can easily signpost things. In the results section, you will go over any of the exploratory findings you have you want discuss, as well as the answers to each evaluation question. Ensure that you provide LOTS of beautiful visuals to go along with your findings.</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Results</a:t>
            </a:r>
            <a:endParaRPr lang="en-US" dirty="0"/>
          </a:p>
        </p:txBody>
      </p:sp>
    </p:spTree>
    <p:extLst>
      <p:ext uri="{BB962C8B-B14F-4D97-AF65-F5344CB8AC3E}">
        <p14:creationId xmlns:p14="http://schemas.microsoft.com/office/powerpoint/2010/main" val="4256559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summary should be JUST ONE SLIDE, and it should contain a summary of the entirety of your results section. It should be in layman's terms, quick and dirty.</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Summary</a:t>
            </a:r>
            <a:endParaRPr lang="en-US" dirty="0"/>
          </a:p>
        </p:txBody>
      </p:sp>
    </p:spTree>
    <p:extLst>
      <p:ext uri="{BB962C8B-B14F-4D97-AF65-F5344CB8AC3E}">
        <p14:creationId xmlns:p14="http://schemas.microsoft.com/office/powerpoint/2010/main" val="4018018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conclusion section should also only be one slide long. In it, you should have some bullet points containing information about:</a:t>
            </a:r>
          </a:p>
          <a:p>
            <a:pPr lvl="0"/>
            <a:r>
              <a:rPr lang="en-US" dirty="0">
                <a:solidFill>
                  <a:schemeClr val="bg1"/>
                </a:solidFill>
              </a:rPr>
              <a:t>How do your findings impact the world at large?</a:t>
            </a:r>
          </a:p>
          <a:p>
            <a:pPr lvl="0"/>
            <a:r>
              <a:rPr lang="en-US" dirty="0">
                <a:solidFill>
                  <a:schemeClr val="bg1"/>
                </a:solidFill>
              </a:rPr>
              <a:t>What's important about this work?</a:t>
            </a:r>
          </a:p>
          <a:p>
            <a:pPr lvl="0"/>
            <a:r>
              <a:rPr lang="en-US" dirty="0">
                <a:solidFill>
                  <a:schemeClr val="bg1"/>
                </a:solidFill>
              </a:rPr>
              <a:t>Big picture information</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Conclusions</a:t>
            </a:r>
            <a:r>
              <a:rPr lang="en-US" dirty="0"/>
              <a:t> </a:t>
            </a:r>
          </a:p>
        </p:txBody>
      </p:sp>
    </p:spTree>
    <p:extLst>
      <p:ext uri="{BB962C8B-B14F-4D97-AF65-F5344CB8AC3E}">
        <p14:creationId xmlns:p14="http://schemas.microsoft.com/office/powerpoint/2010/main" val="3580301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presentation should conclude with a questions slide. All it needs to say is "Questions?" and it helps signify the end of the presentation and the beginning of the question and answer section of your big day. You should be prepared for questions like these:</a:t>
            </a:r>
          </a:p>
          <a:p>
            <a:pPr lvl="0"/>
            <a:r>
              <a:rPr lang="en-US" dirty="0">
                <a:solidFill>
                  <a:schemeClr val="bg1"/>
                </a:solidFill>
              </a:rPr>
              <a:t>If you had more time, what else would you do on this project?</a:t>
            </a:r>
          </a:p>
          <a:p>
            <a:pPr lvl="0"/>
            <a:r>
              <a:rPr lang="en-US" dirty="0">
                <a:solidFill>
                  <a:schemeClr val="bg1"/>
                </a:solidFill>
              </a:rPr>
              <a:t>What's next for you?</a:t>
            </a:r>
          </a:p>
          <a:p>
            <a:pPr lvl="0"/>
            <a:r>
              <a:rPr lang="en-US" dirty="0">
                <a:solidFill>
                  <a:schemeClr val="bg1"/>
                </a:solidFill>
              </a:rPr>
              <a:t>What was the most difficult part of this project?</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endParaRPr lang="en-US" dirty="0"/>
          </a:p>
        </p:txBody>
      </p:sp>
    </p:spTree>
    <p:extLst>
      <p:ext uri="{BB962C8B-B14F-4D97-AF65-F5344CB8AC3E}">
        <p14:creationId xmlns:p14="http://schemas.microsoft.com/office/powerpoint/2010/main" val="3874450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FFFF0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367551" y="553816"/>
            <a:ext cx="10941425"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Autumn Heyman</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883024" y="1290918"/>
            <a:ext cx="10425952"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t>Introducing the Pantone Color of the Year 2022. PANTONE 17-3938 Very Peri is a dynamic hue that blends the faithfulness and constancy of blue with the energy and excitement of red. </a:t>
            </a:r>
          </a:p>
          <a:p>
            <a:pPr algn="r"/>
            <a:r>
              <a:rPr lang="en-US" b="1" dirty="0"/>
              <a:t> </a:t>
            </a:r>
          </a:p>
          <a:p>
            <a:pPr algn="r"/>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3852821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609599"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r>
              <a:rPr lang="en-US" b="1" dirty="0"/>
              <a:t>Erin </a:t>
            </a:r>
            <a:r>
              <a:rPr lang="en-US" b="1" dirty="0" err="1"/>
              <a:t>WeaveR</a:t>
            </a:r>
            <a:endParaRPr lang="en-US" b="1" dirty="0"/>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609599" y="1290918"/>
            <a:ext cx="10645589"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Introducing the Pantone Color of the Year 2022. PANTONE 17-3938 Very Peri is a dynamic hue that blends the faithfulness and constancy of blue with the energy and excitement of red. </a:t>
            </a:r>
          </a:p>
          <a:p>
            <a:endParaRPr lang="en-US" b="1" dirty="0"/>
          </a:p>
          <a:p>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2885529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70C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0"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Georgia Miller</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1017181" y="1290918"/>
            <a:ext cx="10157638" cy="5298858"/>
          </a:xfrm>
          <a:prstGeom prst="rect">
            <a:avLst/>
          </a:prstGeom>
        </p:spPr>
        <p:txBody>
          <a:bodyPr lIns="91440" tIns="45720" rIns="91440" bIns="45720" anchor="t"/>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50000"/>
              </a:lnSpc>
            </a:pPr>
            <a:endParaRPr lang="en-US" sz="2400" b="1" dirty="0"/>
          </a:p>
          <a:p>
            <a:pPr algn="ctr">
              <a:lnSpc>
                <a:spcPct val="150000"/>
              </a:lnSpc>
            </a:pPr>
            <a:r>
              <a:rPr lang="en-US" sz="2400" b="1" dirty="0"/>
              <a:t>Army National Guard veteran with a background in Python and GIS</a:t>
            </a:r>
            <a:endParaRPr lang="en-US" sz="2400" dirty="0">
              <a:cs typeface="Segoe UI"/>
            </a:endParaRPr>
          </a:p>
          <a:p>
            <a:pPr algn="ctr">
              <a:lnSpc>
                <a:spcPct val="150000"/>
              </a:lnSpc>
            </a:pPr>
            <a:endParaRPr lang="en-US" sz="2400" b="1" dirty="0"/>
          </a:p>
          <a:p>
            <a:pPr algn="r">
              <a:lnSpc>
                <a:spcPct val="150000"/>
              </a:lnSpc>
            </a:pPr>
            <a:r>
              <a:rPr lang="en-US" sz="2400" b="1" dirty="0"/>
              <a:t>Favorite Language: R </a:t>
            </a:r>
            <a:endParaRPr lang="en-US" sz="2400" b="1" dirty="0">
              <a:cs typeface="Segoe UI"/>
            </a:endParaRPr>
          </a:p>
          <a:p>
            <a:pPr algn="r">
              <a:lnSpc>
                <a:spcPct val="150000"/>
              </a:lnSpc>
            </a:pPr>
            <a:r>
              <a:rPr lang="en-US" sz="2400" b="1" dirty="0"/>
              <a:t>Favorite wine: Merlot</a:t>
            </a:r>
            <a:endParaRPr lang="en-US" sz="2400" dirty="0">
              <a:cs typeface="Segoe UI"/>
            </a:endParaRPr>
          </a:p>
        </p:txBody>
      </p:sp>
    </p:spTree>
    <p:extLst>
      <p:ext uri="{BB962C8B-B14F-4D97-AF65-F5344CB8AC3E}">
        <p14:creationId xmlns:p14="http://schemas.microsoft.com/office/powerpoint/2010/main" val="1641773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 should have a couple slides of background information about the topic you are covering. For instance, if you are asking and answering questions about the stock market, you should give a little basic information about the stock market. </a:t>
            </a:r>
          </a:p>
          <a:p>
            <a:r>
              <a:rPr lang="en-US" dirty="0">
                <a:solidFill>
                  <a:schemeClr val="bg1"/>
                </a:solidFill>
              </a:rPr>
              <a:t>Try to build this up, so start with the most general information and then get more specific with information that directly relates to your data or the questions you will be answering with the data.</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fontScale="90000"/>
          </a:bodyPr>
          <a:lstStyle/>
          <a:p>
            <a:r>
              <a:rPr lang="en-US" b="1" dirty="0"/>
              <a:t>Project Introduction &amp; Background</a:t>
            </a:r>
            <a:endParaRPr lang="en-US" dirty="0"/>
          </a:p>
        </p:txBody>
      </p:sp>
    </p:spTree>
    <p:extLst>
      <p:ext uri="{BB962C8B-B14F-4D97-AF65-F5344CB8AC3E}">
        <p14:creationId xmlns:p14="http://schemas.microsoft.com/office/powerpoint/2010/main" val="1722565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Subjective</a:t>
            </a:r>
          </a:p>
          <a:p>
            <a:r>
              <a:rPr lang="en-US" dirty="0">
                <a:solidFill>
                  <a:schemeClr val="bg1"/>
                </a:solidFill>
              </a:rPr>
              <a:t>Objective</a:t>
            </a: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Quality</a:t>
            </a:r>
            <a:endParaRPr lang="en-US" dirty="0"/>
          </a:p>
        </p:txBody>
      </p:sp>
    </p:spTree>
    <p:extLst>
      <p:ext uri="{BB962C8B-B14F-4D97-AF65-F5344CB8AC3E}">
        <p14:creationId xmlns:p14="http://schemas.microsoft.com/office/powerpoint/2010/main" val="1418117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3238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region</a:t>
            </a:r>
          </a:p>
        </p:txBody>
      </p:sp>
      <p:pic>
        <p:nvPicPr>
          <p:cNvPr id="1028" name="Picture 4">
            <a:extLst>
              <a:ext uri="{FF2B5EF4-FFF2-40B4-BE49-F238E27FC236}">
                <a16:creationId xmlns:a16="http://schemas.microsoft.com/office/drawing/2014/main" id="{3E536354-B51F-B9FE-5006-2F1290172A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9573"/>
          <a:stretch/>
        </p:blipFill>
        <p:spPr bwMode="auto">
          <a:xfrm>
            <a:off x="6494853" y="1040225"/>
            <a:ext cx="4791028" cy="5093234"/>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7">
            <a:extLst>
              <a:ext uri="{FF2B5EF4-FFF2-40B4-BE49-F238E27FC236}">
                <a16:creationId xmlns:a16="http://schemas.microsoft.com/office/drawing/2014/main" id="{4E9DFFCF-8ED1-7BD8-485B-1AEFFE09E5D4}"/>
              </a:ext>
            </a:extLst>
          </p:cNvPr>
          <p:cNvSpPr txBox="1">
            <a:spLocks/>
          </p:cNvSpPr>
          <p:nvPr/>
        </p:nvSpPr>
        <p:spPr>
          <a:xfrm>
            <a:off x="380237" y="1981019"/>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11" name="Text Placeholder 7">
            <a:extLst>
              <a:ext uri="{FF2B5EF4-FFF2-40B4-BE49-F238E27FC236}">
                <a16:creationId xmlns:a16="http://schemas.microsoft.com/office/drawing/2014/main" id="{D6460C98-B731-E441-ABDE-D1626E2A2C67}"/>
              </a:ext>
            </a:extLst>
          </p:cNvPr>
          <p:cNvSpPr txBox="1">
            <a:spLocks/>
          </p:cNvSpPr>
          <p:nvPr/>
        </p:nvSpPr>
        <p:spPr>
          <a:xfrm>
            <a:off x="380237" y="1972373"/>
            <a:ext cx="5906823" cy="4774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Vinho Verde</a:t>
            </a:r>
          </a:p>
          <a:p>
            <a:pPr lvl="1"/>
            <a:r>
              <a:rPr lang="en-US" dirty="0" err="1">
                <a:solidFill>
                  <a:schemeClr val="bg1"/>
                </a:solidFill>
              </a:rPr>
              <a:t>Alvarinho</a:t>
            </a:r>
            <a:r>
              <a:rPr lang="en-US" dirty="0">
                <a:solidFill>
                  <a:schemeClr val="bg1"/>
                </a:solidFill>
              </a:rPr>
              <a:t> &amp; </a:t>
            </a:r>
            <a:r>
              <a:rPr lang="en-US" dirty="0" err="1">
                <a:solidFill>
                  <a:schemeClr val="bg1"/>
                </a:solidFill>
              </a:rPr>
              <a:t>Loueiro</a:t>
            </a:r>
            <a:endParaRPr lang="en-US" dirty="0">
              <a:solidFill>
                <a:schemeClr val="bg1"/>
              </a:solidFill>
            </a:endParaRPr>
          </a:p>
          <a:p>
            <a:pPr lvl="1"/>
            <a:r>
              <a:rPr lang="en-US" dirty="0">
                <a:solidFill>
                  <a:schemeClr val="bg1"/>
                </a:solidFill>
              </a:rPr>
              <a:t>Amaral, </a:t>
            </a:r>
            <a:r>
              <a:rPr lang="en-US" dirty="0" err="1">
                <a:solidFill>
                  <a:schemeClr val="bg1"/>
                </a:solidFill>
              </a:rPr>
              <a:t>Borraçal</a:t>
            </a:r>
            <a:endParaRPr lang="en-US" dirty="0">
              <a:solidFill>
                <a:schemeClr val="bg1"/>
              </a:solidFill>
            </a:endParaRPr>
          </a:p>
          <a:p>
            <a:r>
              <a:rPr lang="en-US" dirty="0">
                <a:solidFill>
                  <a:schemeClr val="bg1"/>
                </a:solidFill>
              </a:rPr>
              <a:t>Galicia </a:t>
            </a:r>
          </a:p>
          <a:p>
            <a:pPr lvl="1"/>
            <a:r>
              <a:rPr lang="en-US" dirty="0" err="1">
                <a:solidFill>
                  <a:schemeClr val="bg1"/>
                </a:solidFill>
              </a:rPr>
              <a:t>Albariño</a:t>
            </a:r>
            <a:endParaRPr lang="en-US" dirty="0">
              <a:solidFill>
                <a:schemeClr val="bg1"/>
              </a:solidFill>
            </a:endParaRPr>
          </a:p>
          <a:p>
            <a:pPr lvl="1"/>
            <a:r>
              <a:rPr lang="en-US" dirty="0" err="1">
                <a:solidFill>
                  <a:schemeClr val="bg1"/>
                </a:solidFill>
              </a:rPr>
              <a:t>Mencía</a:t>
            </a:r>
            <a:endParaRPr lang="en-US" dirty="0">
              <a:solidFill>
                <a:schemeClr val="bg1"/>
              </a:solidFill>
            </a:endParaRPr>
          </a:p>
        </p:txBody>
      </p:sp>
    </p:spTree>
    <p:extLst>
      <p:ext uri="{BB962C8B-B14F-4D97-AF65-F5344CB8AC3E}">
        <p14:creationId xmlns:p14="http://schemas.microsoft.com/office/powerpoint/2010/main" val="2825708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158338"/>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The </a:t>
            </a:r>
            <a:r>
              <a:rPr lang="en-US" b="1" dirty="0" err="1"/>
              <a:t>DataSet</a:t>
            </a:r>
            <a:endParaRPr lang="en-US" b="1" dirty="0"/>
          </a:p>
        </p:txBody>
      </p:sp>
      <p:sp>
        <p:nvSpPr>
          <p:cNvPr id="6" name="Text Placeholder 7">
            <a:extLst>
              <a:ext uri="{FF2B5EF4-FFF2-40B4-BE49-F238E27FC236}">
                <a16:creationId xmlns:a16="http://schemas.microsoft.com/office/drawing/2014/main" id="{BB960B89-54CE-B64E-36E8-3E31CE278AD4}"/>
              </a:ext>
            </a:extLst>
          </p:cNvPr>
          <p:cNvSpPr txBox="1">
            <a:spLocks/>
          </p:cNvSpPr>
          <p:nvPr/>
        </p:nvSpPr>
        <p:spPr>
          <a:xfrm>
            <a:off x="380237" y="1972373"/>
            <a:ext cx="11113437" cy="477462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Study conducted by: </a:t>
            </a:r>
            <a:r>
              <a:rPr lang="en-US" sz="2400" dirty="0">
                <a:solidFill>
                  <a:schemeClr val="bg1"/>
                </a:solidFill>
                <a:ea typeface="+mn-lt"/>
                <a:cs typeface="+mn-lt"/>
              </a:rPr>
              <a:t>Paulo Cortez, University of Minho, Guimarães, Portugal, </a:t>
            </a:r>
            <a:r>
              <a:rPr lang="en-US" sz="2400" dirty="0">
                <a:solidFill>
                  <a:schemeClr val="bg1"/>
                </a:solidFill>
                <a:ea typeface="+mn-lt"/>
                <a:cs typeface="+mn-lt"/>
                <a:hlinkClick r:id="rId5">
                  <a:extLst>
                    <a:ext uri="{A12FA001-AC4F-418D-AE19-62706E023703}">
                      <ahyp:hlinkClr xmlns:ahyp="http://schemas.microsoft.com/office/drawing/2018/hyperlinkcolor" val="tx"/>
                    </a:ext>
                  </a:extLst>
                </a:hlinkClick>
              </a:rPr>
              <a:t>http://www3.dsi.uminho.pt/pcortez</a:t>
            </a:r>
            <a:r>
              <a:rPr lang="en-US" sz="2400" dirty="0">
                <a:solidFill>
                  <a:schemeClr val="bg1"/>
                </a:solidFill>
                <a:ea typeface="+mn-lt"/>
                <a:cs typeface="+mn-lt"/>
              </a:rPr>
              <a:t> , A. </a:t>
            </a:r>
            <a:r>
              <a:rPr lang="en-US" sz="2400" dirty="0" err="1">
                <a:solidFill>
                  <a:schemeClr val="bg1"/>
                </a:solidFill>
                <a:ea typeface="+mn-lt"/>
                <a:cs typeface="+mn-lt"/>
              </a:rPr>
              <a:t>Cerdeira</a:t>
            </a:r>
            <a:r>
              <a:rPr lang="en-US" sz="2400" dirty="0">
                <a:solidFill>
                  <a:schemeClr val="bg1"/>
                </a:solidFill>
                <a:ea typeface="+mn-lt"/>
                <a:cs typeface="+mn-lt"/>
              </a:rPr>
              <a:t>, F. Almeida, T. Matos and J. Reis, Viticulture Commission of the Vinho Verde Region(CVRVV), Porto, Portugal @2009</a:t>
            </a:r>
            <a:endParaRPr lang="en-US" sz="2400">
              <a:solidFill>
                <a:schemeClr val="bg1"/>
              </a:solidFill>
              <a:cs typeface="Segoe UI"/>
            </a:endParaRPr>
          </a:p>
          <a:p>
            <a:r>
              <a:rPr lang="en-US" dirty="0">
                <a:solidFill>
                  <a:schemeClr val="bg1"/>
                </a:solidFill>
              </a:rPr>
              <a:t>Quality score was determined by: </a:t>
            </a:r>
            <a:endParaRPr lang="en-US" dirty="0">
              <a:solidFill>
                <a:schemeClr val="bg1"/>
              </a:solidFill>
              <a:cs typeface="Segoe UI"/>
            </a:endParaRPr>
          </a:p>
          <a:p>
            <a:r>
              <a:rPr lang="en-US" dirty="0">
                <a:solidFill>
                  <a:schemeClr val="bg1"/>
                </a:solidFill>
              </a:rPr>
              <a:t>Scale: </a:t>
            </a:r>
            <a:r>
              <a:rPr lang="en-US" sz="2400" dirty="0">
                <a:solidFill>
                  <a:schemeClr val="bg1"/>
                </a:solidFill>
              </a:rPr>
              <a:t>3-4(poor), 5-6(average), 7-8(good) </a:t>
            </a:r>
            <a:endParaRPr lang="en-US" sz="2400" dirty="0">
              <a:solidFill>
                <a:schemeClr val="bg1"/>
              </a:solidFill>
              <a:cs typeface="Segoe UI"/>
            </a:endParaRPr>
          </a:p>
          <a:p>
            <a:r>
              <a:rPr lang="en-US" dirty="0">
                <a:solidFill>
                  <a:schemeClr val="bg1"/>
                </a:solidFill>
              </a:rPr>
              <a:t>Distribution: </a:t>
            </a:r>
            <a:r>
              <a:rPr lang="en-US" sz="2400" dirty="0">
                <a:solidFill>
                  <a:schemeClr val="bg1"/>
                </a:solidFill>
                <a:ea typeface="+mn-lt"/>
                <a:cs typeface="+mn-lt"/>
              </a:rPr>
              <a:t>The original dataset is located on the UCI Machine Learning Repository: </a:t>
            </a:r>
            <a:r>
              <a:rPr lang="en-US" sz="2400" dirty="0">
                <a:solidFill>
                  <a:schemeClr val="bg1"/>
                </a:solidFill>
                <a:ea typeface="+mn-lt"/>
                <a:cs typeface="+mn-lt"/>
                <a:hlinkClick r:id="rId6">
                  <a:extLst>
                    <a:ext uri="{A12FA001-AC4F-418D-AE19-62706E023703}">
                      <ahyp:hlinkClr xmlns:ahyp="http://schemas.microsoft.com/office/drawing/2018/hyperlinkcolor" val="tx"/>
                    </a:ext>
                  </a:extLst>
                </a:hlinkClick>
              </a:rPr>
              <a:t>https://archive.ics.uci.edu/ml/datasets/wine+quality</a:t>
            </a:r>
            <a:endParaRPr lang="en-US" sz="2400" dirty="0">
              <a:solidFill>
                <a:schemeClr val="bg1"/>
              </a:solidFill>
              <a:ea typeface="+mn-lt"/>
              <a:cs typeface="+mn-lt"/>
            </a:endParaRPr>
          </a:p>
          <a:p>
            <a:endParaRPr lang="en-US" dirty="0">
              <a:solidFill>
                <a:schemeClr val="bg1"/>
              </a:solidFill>
            </a:endParaRPr>
          </a:p>
        </p:txBody>
      </p:sp>
    </p:spTree>
    <p:extLst>
      <p:ext uri="{BB962C8B-B14F-4D97-AF65-F5344CB8AC3E}">
        <p14:creationId xmlns:p14="http://schemas.microsoft.com/office/powerpoint/2010/main" val="501683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2138082"/>
            <a:ext cx="11113437" cy="4608916"/>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Which physiochemical properties of wine have the greatest impact on wine quality?</a:t>
            </a:r>
          </a:p>
          <a:p>
            <a:endParaRPr lang="en-US" dirty="0">
              <a:solidFill>
                <a:schemeClr val="bg1"/>
              </a:solidFill>
              <a:cs typeface="Segoe UI"/>
            </a:endParaRPr>
          </a:p>
          <a:p>
            <a:endParaRPr lang="en-US" dirty="0">
              <a:solidFill>
                <a:schemeClr val="bg1"/>
              </a:solidFill>
              <a:cs typeface="Segoe UI"/>
            </a:endParaRPr>
          </a:p>
          <a:p>
            <a:r>
              <a:rPr lang="en-US" dirty="0">
                <a:solidFill>
                  <a:schemeClr val="bg1"/>
                </a:solidFill>
                <a:cs typeface="Segoe UI"/>
              </a:rPr>
              <a:t>What ratio of the properties selected cause the quality to differentiate from poor/average/good?</a:t>
            </a:r>
            <a:endParaRPr lang="en-US" dirty="0">
              <a:solidFill>
                <a:schemeClr val="bg1"/>
              </a:solidFill>
            </a:endParaRP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p>
        </p:txBody>
      </p:sp>
    </p:spTree>
    <p:extLst>
      <p:ext uri="{BB962C8B-B14F-4D97-AF65-F5344CB8AC3E}">
        <p14:creationId xmlns:p14="http://schemas.microsoft.com/office/powerpoint/2010/main" val="2117803898"/>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712</Words>
  <Application>Microsoft Office PowerPoint</Application>
  <PresentationFormat>Widescreen</PresentationFormat>
  <Paragraphs>70</Paragraphs>
  <Slides>15</Slides>
  <Notes>15</Notes>
  <HiddenSlides>0</HiddenSlides>
  <MMClips>0</MMClips>
  <ScaleCrop>false</ScaleCrop>
  <HeadingPairs>
    <vt:vector size="4" baseType="variant">
      <vt:variant>
        <vt:lpstr>Theme</vt:lpstr>
      </vt:variant>
      <vt:variant>
        <vt:i4>4</vt:i4>
      </vt:variant>
      <vt:variant>
        <vt:lpstr>Slide Titles</vt:lpstr>
      </vt:variant>
      <vt:variant>
        <vt:i4>15</vt:i4>
      </vt:variant>
    </vt:vector>
  </HeadingPairs>
  <TitlesOfParts>
    <vt:vector size="19" baseType="lpstr">
      <vt:lpstr>Balancing Act</vt:lpstr>
      <vt:lpstr>Wellspring</vt:lpstr>
      <vt:lpstr>Star of the show</vt:lpstr>
      <vt:lpstr>Amusements</vt:lpstr>
      <vt:lpstr>Red Wine Quality  Predictors by The Three Musketeers</vt:lpstr>
      <vt:lpstr>PowerPoint Presentation</vt:lpstr>
      <vt:lpstr>PowerPoint Presentation</vt:lpstr>
      <vt:lpstr>PowerPoint Presentation</vt:lpstr>
      <vt:lpstr>Project Introduction &amp; Background</vt:lpstr>
      <vt:lpstr>Wine Quality</vt:lpstr>
      <vt:lpstr>Wine region</vt:lpstr>
      <vt:lpstr>The DataSet</vt:lpstr>
      <vt:lpstr>Questions</vt:lpstr>
      <vt:lpstr>METHODS</vt:lpstr>
      <vt:lpstr>METHODS</vt:lpstr>
      <vt:lpstr>Results</vt:lpstr>
      <vt:lpstr>Summary</vt:lpstr>
      <vt:lpstr>Conclusions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 Wine Quality  Predictors by The Three Musketeers</dc:title>
  <dc:creator/>
  <cp:lastModifiedBy/>
  <cp:revision>84</cp:revision>
  <dcterms:created xsi:type="dcterms:W3CDTF">2021-12-08T21:54:28Z</dcterms:created>
  <dcterms:modified xsi:type="dcterms:W3CDTF">2022-06-14T02:48:43Z</dcterms:modified>
</cp:coreProperties>
</file>